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aleway" pitchFamily="2" charset="77"/>
      <p:regular r:id="rId24"/>
      <p:bold r:id="rId25"/>
      <p:italic r:id="rId26"/>
      <p:boldItalic r:id="rId27"/>
    </p:embeddedFont>
    <p:embeddedFont>
      <p:font typeface="Raleway Medium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6B81C4-15BC-4051-8A7C-DDCA283C80C7}">
  <a:tblStyle styleId="{A76B81C4-15BC-4051-8A7C-DDCA283C80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2"/>
  </p:normalViewPr>
  <p:slideViewPr>
    <p:cSldViewPr snapToGrid="0">
      <p:cViewPr varScale="1">
        <p:scale>
          <a:sx n="132" d="100"/>
          <a:sy n="132" d="100"/>
        </p:scale>
        <p:origin x="4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axFXCw2eQqgdrKG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axFXCw2eQqgdrKG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axFXCw2eQqgdrKG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8fcd8b808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8fcd8b808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8fcd8b808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8fcd8b808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https://forms.gle/VaxFXCw2eQqgdrKGA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8fcd8b808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8fcd8b808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https://forms.gle/VaxFXCw2eQqgdrKGA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8fcd8b808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8fcd8b808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8fcd8b808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8fcd8b808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8fcd8b808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8fcd8b808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8fcd8b808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48fcd8b808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edit: https://docs.google.com/spreadsheets/d/1I4z3vKtUBco-_ZfeAp8zOaIB1LJHwsTX98DIraR9rck/edit?usp=sharing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8fcd8b808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48fcd8b808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8fcd8b80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8fcd8b80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8fcd8b808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8fcd8b808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8fcd8b808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8fcd8b808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8fcd8b808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8fcd8b808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8fcd8b808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8fcd8b808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8fcd8b808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8fcd8b808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8fcd8b808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8fcd8b808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8fcd8b808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8fcd8b808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https://forms.gle/VaxFXCw2eQqgdrKGA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4z3vKtUBco-_ZfeAp8zOaIB1LJHwsTX98DIraR9rck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axFXCw2eQqgdrKG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ctrTitle"/>
          </p:nvPr>
        </p:nvSpPr>
        <p:spPr>
          <a:xfrm>
            <a:off x="2371725" y="16208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MLC’s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</a:t>
            </a:r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the community, by the community.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25"/>
            <a:ext cx="4246625" cy="48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/>
          <p:nvPr/>
        </p:nvSpPr>
        <p:spPr>
          <a:xfrm>
            <a:off x="2855550" y="611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4. Application?</a:t>
            </a:r>
            <a:endParaRPr sz="28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4294967295"/>
          </p:nvPr>
        </p:nvSpPr>
        <p:spPr>
          <a:xfrm>
            <a:off x="2712575" y="1301275"/>
            <a:ext cx="36966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The application for the MLC Instructor Program is not meant to cause you great labor:</a:t>
            </a:r>
            <a:br>
              <a:rPr lang="en" sz="1000" b="1">
                <a:latin typeface="Raleway"/>
                <a:ea typeface="Raleway"/>
                <a:cs typeface="Raleway"/>
                <a:sym typeface="Raleway"/>
              </a:rPr>
            </a:br>
            <a:br>
              <a:rPr lang="en" sz="1000" b="1">
                <a:latin typeface="Raleway"/>
                <a:ea typeface="Raleway"/>
                <a:cs typeface="Raleway"/>
                <a:sym typeface="Raleway"/>
              </a:rPr>
            </a:br>
            <a:r>
              <a:rPr lang="en" sz="1000" b="1"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Pt. 1: Written | ~500 Words </a:t>
            </a:r>
            <a:b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375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Shadow</a:t>
            </a:r>
            <a:r>
              <a:rPr lang="en" sz="11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br>
              <a:rPr lang="en" sz="11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What do you want to glean from an MLC host Organization? </a:t>
            </a:r>
            <a:b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*What do you hope to gain from this experience?</a:t>
            </a:r>
            <a:endParaRPr sz="9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75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Host</a:t>
            </a:r>
            <a:r>
              <a:rPr lang="en" sz="11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br>
              <a:rPr lang="en" sz="11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975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*</a:t>
            </a:r>
            <a: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What's a sample 3-day agenda a Shadow participant might experience during their visit to your site?</a:t>
            </a:r>
            <a:b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*What unique learning do you hope to provide a Shadow participant?</a:t>
            </a:r>
            <a:endParaRPr sz="9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75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Exchange</a:t>
            </a:r>
            <a:r>
              <a:rPr lang="en" sz="11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br>
              <a:rPr lang="en" sz="1125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*What's a sample 3-day agenda an Exchange participant might take-on during their visit to your site?</a:t>
            </a:r>
            <a:b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9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*How do you hope to gain &amp; grow by taking on duties at a fellow MLC organization</a:t>
            </a:r>
            <a:r>
              <a:rPr lang="en" sz="800" i="1">
                <a:solidFill>
                  <a:srgbClr val="20212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?</a:t>
            </a:r>
            <a:endParaRPr sz="800" i="1">
              <a:solidFill>
                <a:srgbClr val="20212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25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/>
        </p:nvSpPr>
        <p:spPr>
          <a:xfrm>
            <a:off x="2855550" y="611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4. Application?</a:t>
            </a:r>
            <a:endParaRPr sz="28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4294967295"/>
          </p:nvPr>
        </p:nvSpPr>
        <p:spPr>
          <a:xfrm>
            <a:off x="2680900" y="1301275"/>
            <a:ext cx="37812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1" dirty="0">
                <a:latin typeface="Raleway"/>
                <a:ea typeface="Raleway"/>
                <a:cs typeface="Raleway"/>
                <a:sym typeface="Raleway"/>
              </a:rPr>
              <a:t>Opens: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OCT 2024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b="1" dirty="0">
                <a:latin typeface="Raleway"/>
                <a:ea typeface="Raleway"/>
                <a:cs typeface="Raleway"/>
                <a:sym typeface="Raleway"/>
              </a:rPr>
              <a:t>Closes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DEC 4 2024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b="1" dirty="0">
                <a:latin typeface="Raleway"/>
                <a:ea typeface="Raleway"/>
                <a:cs typeface="Raleway"/>
                <a:sym typeface="Raleway"/>
              </a:rPr>
              <a:t>Selected participants announced: </a:t>
            </a:r>
            <a:r>
              <a:rPr lang="en" sz="12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JAN 2023</a:t>
            </a:r>
            <a:br>
              <a:rPr lang="en" sz="12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n" sz="12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Pt 2: ~60 Second Video</a:t>
            </a:r>
            <a:br>
              <a:rPr lang="en" sz="14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Shadow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: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en" sz="900" i="1" dirty="0">
                <a:latin typeface="Raleway"/>
                <a:ea typeface="Raleway"/>
                <a:cs typeface="Raleway"/>
                <a:sym typeface="Raleway"/>
              </a:rPr>
              <a:t>What do you hope to glean &amp; how do you hope to grow by traveling to &amp; joining a sister MLC organization for 3 days?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Host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: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900" i="1" dirty="0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*What unique expertise/experiences/education would a Shadow Instructor gain by joining your organization for 3 days? *What should a Shadow Instructor be ready to see &amp; do with your organization during their visit?</a:t>
            </a:r>
            <a:br>
              <a:rPr lang="en" sz="800" i="1" dirty="0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n" sz="1000" i="1" dirty="0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Exchange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: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lang="en" sz="900" i="1" dirty="0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What do you hope to glean &amp; how do you hope to grow by traveling to &amp; joining a sister MLC organization for 3 days? *What unique learning experience do you hope to provide for the visiting exchange instructor?</a:t>
            </a:r>
            <a:endParaRPr sz="900" i="1" dirty="0">
              <a:solidFill>
                <a:srgbClr val="2021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 l="31451" t="-760" r="28590" b="759"/>
          <a:stretch/>
        </p:blipFill>
        <p:spPr>
          <a:xfrm>
            <a:off x="-1" y="0"/>
            <a:ext cx="4567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3113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Agreements </a:t>
            </a:r>
            <a:br>
              <a:rPr lang="en" sz="3000" b="1">
                <a:solidFill>
                  <a:schemeClr val="dk1"/>
                </a:solidFill>
              </a:rPr>
            </a:br>
            <a:r>
              <a:rPr lang="en" sz="3000" b="1">
                <a:solidFill>
                  <a:schemeClr val="dk1"/>
                </a:solidFill>
              </a:rPr>
              <a:t>&amp; Action Items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❏"/>
            </a:pPr>
            <a:r>
              <a:rPr lang="en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Each participant &amp; host will provide written approval from supervisor/organization of participation in MLC’s IP experience.</a:t>
            </a:r>
            <a:endParaRPr>
              <a:solidFill>
                <a:srgbClr val="2021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❏"/>
            </a:pPr>
            <a:r>
              <a:rPr lang="en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Each participant &amp; host will produce social media content (text, photo, &amp; video) during the IP experience.</a:t>
            </a:r>
            <a:endParaRPr>
              <a:solidFill>
                <a:srgbClr val="2021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❏"/>
            </a:pPr>
            <a:r>
              <a:rPr lang="en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Each participant &amp; host must conduct the IP experience by JUL 1 2024 &amp; have submitted all receipts.</a:t>
            </a:r>
            <a:endParaRPr>
              <a:solidFill>
                <a:srgbClr val="2021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❏"/>
            </a:pPr>
            <a:r>
              <a:rPr lang="en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Each participant &amp; host agrees to attend MLC Conference in Charleston, SC July 15-18 2024.</a:t>
            </a:r>
            <a:endParaRPr>
              <a:solidFill>
                <a:srgbClr val="2021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❏"/>
            </a:pPr>
            <a:r>
              <a:rPr lang="en">
                <a:solidFill>
                  <a:srgbClr val="202124"/>
                </a:solidFill>
                <a:latin typeface="Raleway"/>
                <a:ea typeface="Raleway"/>
                <a:cs typeface="Raleway"/>
                <a:sym typeface="Raleway"/>
              </a:rPr>
              <a:t>Each participant &amp; host agrees to present a capstone presentation at MLC Conference in Charleston, SC July 15-18 2024.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Sample Week of MLC’s Instructor Program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18" name="Google Shape;218;p37"/>
          <p:cNvCxnSpPr/>
          <p:nvPr/>
        </p:nvCxnSpPr>
        <p:spPr>
          <a:xfrm rot="10800000">
            <a:off x="569975" y="16366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646175" y="1270526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Travel Day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20" name="Google Shape;220;p37"/>
          <p:cNvSpPr txBox="1">
            <a:spLocks noGrp="1"/>
          </p:cNvSpPr>
          <p:nvPr>
            <p:ph type="body" idx="4294967295"/>
          </p:nvPr>
        </p:nvSpPr>
        <p:spPr>
          <a:xfrm>
            <a:off x="646175" y="1560475"/>
            <a:ext cx="177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Leave home city </a:t>
            </a:r>
            <a:br>
              <a:rPr lang="en" sz="1400"/>
            </a:br>
            <a:r>
              <a:rPr lang="en" sz="1400"/>
              <a:t>&amp; arrive in host city.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989034" y="1240587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Day 2 @Host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4294967295"/>
          </p:nvPr>
        </p:nvSpPr>
        <p:spPr>
          <a:xfrm>
            <a:off x="4027625" y="1631550"/>
            <a:ext cx="1347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Growing </a:t>
            </a:r>
            <a:br>
              <a:rPr lang="en" sz="1400"/>
            </a:br>
            <a:r>
              <a:rPr lang="en" sz="1400"/>
              <a:t>&amp; gleaning  continued…</a:t>
            </a:r>
            <a:endParaRPr sz="1400"/>
          </a:p>
        </p:txBody>
      </p:sp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2430650" y="3724675"/>
            <a:ext cx="3248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Day 1 @Host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4294967295"/>
          </p:nvPr>
        </p:nvSpPr>
        <p:spPr>
          <a:xfrm>
            <a:off x="2405299" y="4050076"/>
            <a:ext cx="2353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Experiences will vary but a combination of in-office &amp; in-field time is expected.</a:t>
            </a:r>
            <a:endParaRPr sz="1400"/>
          </a:p>
        </p:txBody>
      </p:sp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5819700" y="3723175"/>
            <a:ext cx="3248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Day 3 @Host &amp; Travel Day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4294967295"/>
          </p:nvPr>
        </p:nvSpPr>
        <p:spPr>
          <a:xfrm>
            <a:off x="5819700" y="4048600"/>
            <a:ext cx="2226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Visit completed &amp;</a:t>
            </a:r>
            <a:br>
              <a:rPr lang="en" sz="1400"/>
            </a:br>
            <a:r>
              <a:rPr lang="en" sz="1400"/>
              <a:t>participants return home after 3 nights away.</a:t>
            </a:r>
            <a:endParaRPr sz="1400"/>
          </a:p>
        </p:txBody>
      </p:sp>
      <p:cxnSp>
        <p:nvCxnSpPr>
          <p:cNvPr id="227" name="Google Shape;227;p37"/>
          <p:cNvCxnSpPr/>
          <p:nvPr/>
        </p:nvCxnSpPr>
        <p:spPr>
          <a:xfrm rot="10800000">
            <a:off x="3928500" y="166262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aphicFrame>
        <p:nvGraphicFramePr>
          <p:cNvPr id="228" name="Google Shape;228;p37"/>
          <p:cNvGraphicFramePr/>
          <p:nvPr/>
        </p:nvGraphicFramePr>
        <p:xfrm>
          <a:off x="267875" y="2609850"/>
          <a:ext cx="8637125" cy="396210"/>
        </p:xfrm>
        <a:graphic>
          <a:graphicData uri="http://schemas.openxmlformats.org/drawingml/2006/table">
            <a:tbl>
              <a:tblPr>
                <a:noFill/>
                <a:tableStyleId>{A76B81C4-15BC-4051-8A7C-DDCA283C80C7}</a:tableStyleId>
              </a:tblPr>
              <a:tblGrid>
                <a:gridCol w="17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Monday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Tuesday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Wednesday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Thursday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Friday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9" name="Google Shape;229;p37"/>
          <p:cNvCxnSpPr/>
          <p:nvPr/>
        </p:nvCxnSpPr>
        <p:spPr>
          <a:xfrm>
            <a:off x="2407563" y="3021505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0" name="Google Shape;230;p37"/>
          <p:cNvCxnSpPr/>
          <p:nvPr/>
        </p:nvCxnSpPr>
        <p:spPr>
          <a:xfrm>
            <a:off x="5736463" y="300605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283100" y="6359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will participants be selected?</a:t>
            </a:r>
            <a:endParaRPr sz="4000"/>
          </a:p>
        </p:txBody>
      </p:sp>
      <p:sp>
        <p:nvSpPr>
          <p:cNvPr id="236" name="Google Shape;236;p38"/>
          <p:cNvSpPr/>
          <p:nvPr/>
        </p:nvSpPr>
        <p:spPr>
          <a:xfrm>
            <a:off x="371775" y="17603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8"/>
          <p:cNvSpPr/>
          <p:nvPr/>
        </p:nvSpPr>
        <p:spPr>
          <a:xfrm>
            <a:off x="3210432" y="18365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8"/>
          <p:cNvSpPr/>
          <p:nvPr/>
        </p:nvSpPr>
        <p:spPr>
          <a:xfrm>
            <a:off x="6049089" y="18365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6125275" y="19857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Scenario 3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0"/>
              <a:t>4 Exchanges + 4 Hosts 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447975" y="19857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Scenario 1</a:t>
            </a:r>
            <a:endParaRPr sz="21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 b="0"/>
              <a:t>2 Shadows + 2 Hosts</a:t>
            </a:r>
            <a:br>
              <a:rPr lang="en" sz="1400" b="0"/>
            </a:br>
            <a:endParaRPr sz="1400"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0"/>
              <a:t>2 Exchanges + 2 Hosts</a:t>
            </a:r>
            <a:endParaRPr sz="1400" b="0"/>
          </a:p>
        </p:txBody>
      </p:sp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286625" y="19857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Scenario 2</a:t>
            </a:r>
            <a:endParaRPr sz="21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 b="0"/>
              <a:t>4 Shadows + 4 Hosts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371775" y="1397950"/>
            <a:ext cx="8707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ACAC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Depending upon applications received there could be a variety of scenarios &amp; selected participants:</a:t>
            </a:r>
            <a:endParaRPr>
              <a:solidFill>
                <a:srgbClr val="CACAC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219375" y="4422575"/>
            <a:ext cx="85644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ACACA"/>
                </a:solidFill>
                <a:latin typeface="Raleway"/>
                <a:ea typeface="Raleway"/>
                <a:cs typeface="Raleway"/>
                <a:sym typeface="Raleway"/>
              </a:rPr>
              <a:t>MLC Board will meet DEC 12 to determine qualified participants utilizing a scoring rubric.</a:t>
            </a:r>
            <a:endParaRPr b="1">
              <a:solidFill>
                <a:srgbClr val="CACAC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9500" y="-206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Rubric</a:t>
            </a: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400" y="180300"/>
            <a:ext cx="7549227" cy="48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ctrTitle"/>
          </p:nvPr>
        </p:nvSpPr>
        <p:spPr>
          <a:xfrm>
            <a:off x="2371725" y="16208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MLC’s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</a:t>
            </a:r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the community, by the community.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8608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What’s the MLC’S Instructor Program?</a:t>
            </a:r>
            <a:endParaRPr sz="2400"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4294967295"/>
          </p:nvPr>
        </p:nvSpPr>
        <p:spPr>
          <a:xfrm>
            <a:off x="535774" y="1480150"/>
            <a:ext cx="5499265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The MLC Instructor Program is an opportunity for member organizations, &amp; the instructors who fill their programs, to share knowledge &amp; provide opportunities for professional growth. 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The MLC Board of Directors has voted to fund up to $10,000 to provide this valuable member experience.</a:t>
            </a:r>
            <a:endParaRPr sz="1800" b="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Applications opens </a:t>
            </a:r>
            <a:r>
              <a:rPr lang="en" sz="1800" b="0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OCT 2023</a:t>
            </a:r>
            <a:r>
              <a:rPr lang="en" sz="1800" b="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 b="0" dirty="0">
                <a:latin typeface="Lato"/>
                <a:ea typeface="Lato"/>
                <a:cs typeface="Lato"/>
                <a:sym typeface="Lato"/>
              </a:rPr>
              <a:t>&amp; close DEC 4 2023.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375" y="2028575"/>
            <a:ext cx="3106226" cy="251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involved?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Who can participate?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What was that about the program being funded?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2855550" y="687400"/>
            <a:ext cx="3573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What’s involved?</a:t>
            </a:r>
            <a:endParaRPr sz="28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4294967295"/>
          </p:nvPr>
        </p:nvSpPr>
        <p:spPr>
          <a:xfrm>
            <a:off x="2715450" y="1377475"/>
            <a:ext cx="37131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Raleway"/>
                <a:ea typeface="Raleway"/>
                <a:cs typeface="Raleway"/>
                <a:sym typeface="Raleway"/>
              </a:rPr>
              <a:t>Three ways to participate:</a:t>
            </a:r>
            <a:endParaRPr sz="13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➔"/>
            </a:pPr>
            <a:r>
              <a:rPr lang="en" sz="15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Shadow</a:t>
            </a:r>
            <a:br>
              <a:rPr lang="en" sz="15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9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Travel to a host MLC organization &amp; work alongside their team as they conduct programs &amp; give you an inside look at the curriculum, methods, &amp; ethos that drive their mobile </a:t>
            </a:r>
            <a:r>
              <a:rPr lang="en" sz="9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mab</a:t>
            </a:r>
            <a:r>
              <a:rPr lang="en" sz="9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➔"/>
            </a:pPr>
            <a:r>
              <a:rPr lang="en" sz="15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Host</a:t>
            </a:r>
            <a:br>
              <a:rPr lang="en" sz="15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9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Provide the opportunity to have an MLC member shadow your team; both in-field and in-office time is expected as well as any special areas of education &amp; professional</a:t>
            </a:r>
            <a:br>
              <a:rPr lang="en" sz="9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9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development that the host excels in</a:t>
            </a:r>
            <a:r>
              <a:rPr lang="en" sz="13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9900FF"/>
              </a:buClr>
              <a:buSzPts val="1400"/>
              <a:buFont typeface="Raleway"/>
              <a:buChar char="➔"/>
            </a:pPr>
            <a:r>
              <a:rPr lang="en" sz="15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Exchange</a:t>
            </a:r>
            <a:br>
              <a:rPr lang="en" sz="15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9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Two member organizations exchange instructors for two shadow experiences occurring simultaneously or not.</a:t>
            </a:r>
            <a:endParaRPr sz="9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2855550" y="992200"/>
            <a:ext cx="36822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Who can participate?</a:t>
            </a:r>
            <a:endParaRPr sz="27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4294967295"/>
          </p:nvPr>
        </p:nvSpPr>
        <p:spPr>
          <a:xfrm>
            <a:off x="2694000" y="1682275"/>
            <a:ext cx="3764552" cy="313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1" dirty="0">
                <a:latin typeface="Raleway"/>
                <a:ea typeface="Raleway"/>
                <a:cs typeface="Raleway"/>
                <a:sym typeface="Raleway"/>
              </a:rPr>
              <a:t>Any *current MLC organization &amp;/or member may submit an application to participate as a </a:t>
            </a:r>
            <a:r>
              <a:rPr lang="en-US" sz="12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Shadow</a:t>
            </a:r>
            <a:r>
              <a:rPr lang="en-US" sz="12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2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Host, </a:t>
            </a:r>
            <a:r>
              <a:rPr lang="en-US" sz="12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or Exchange.</a:t>
            </a:r>
            <a:br>
              <a:rPr lang="en-US" sz="12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900" dirty="0">
                <a:latin typeface="Raleway"/>
                <a:ea typeface="Raleway"/>
                <a:cs typeface="Raleway"/>
                <a:sym typeface="Raleway"/>
              </a:rPr>
              <a:t>*Membership must be up-to-date at time of application.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US"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9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 b="1" dirty="0">
                <a:latin typeface="Raleway"/>
                <a:ea typeface="Raleway"/>
                <a:cs typeface="Raleway"/>
                <a:sym typeface="Raleway"/>
              </a:rPr>
              <a:t>Renew your membership here:</a:t>
            </a:r>
            <a:br>
              <a:rPr lang="en" sz="900" b="1" dirty="0">
                <a:latin typeface="Raleway"/>
                <a:ea typeface="Raleway"/>
                <a:cs typeface="Raleway"/>
                <a:sym typeface="Raleway"/>
              </a:rPr>
            </a:br>
            <a:endParaRPr lang="en" sz="9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9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9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9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" sz="9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 b="1" dirty="0">
                <a:latin typeface="Raleway"/>
                <a:ea typeface="Raleway"/>
                <a:cs typeface="Raleway"/>
                <a:sym typeface="Raleway"/>
              </a:rPr>
              <a:t>Join the Mobile Lab Coalition here: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CAA730A-5CC3-D3C7-DE53-D3A8FF438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3591290"/>
            <a:ext cx="762599" cy="762599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2AF90B8-F0A3-15FF-3588-C0C4CF7B9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49" y="2626101"/>
            <a:ext cx="762600" cy="76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/>
        </p:nvSpPr>
        <p:spPr>
          <a:xfrm>
            <a:off x="2855550" y="611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It’s funded?!</a:t>
            </a:r>
            <a:endParaRPr sz="28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4294967295"/>
          </p:nvPr>
        </p:nvSpPr>
        <p:spPr>
          <a:xfrm>
            <a:off x="2855549" y="1301280"/>
            <a:ext cx="3564501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1" dirty="0">
                <a:latin typeface="Raleway"/>
                <a:ea typeface="Raleway"/>
                <a:cs typeface="Raleway"/>
                <a:sym typeface="Raleway"/>
              </a:rPr>
              <a:t>Yes! The MLC Board of Directors voted to fund the Instructor Program &amp; cover the cost of the following:</a:t>
            </a:r>
            <a:endParaRPr sz="1200" b="1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400"/>
              <a:buFont typeface="Raleway"/>
              <a:buChar char="➔"/>
            </a:pPr>
            <a:r>
              <a:rPr lang="en" sz="14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Instructors (</a:t>
            </a:r>
            <a:r>
              <a:rPr lang="en" sz="14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Shadow</a:t>
            </a:r>
            <a:r>
              <a:rPr lang="en" sz="1400" b="1" dirty="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 &amp; Exchange)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-Roundtrip travel 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-Housing for 3 nights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-Daily food per diems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-Complimentary registration to MLC’s 2024 Conference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400"/>
              <a:buFont typeface="Raleway"/>
              <a:buChar char="➔"/>
            </a:pPr>
            <a:r>
              <a:rPr lang="en" sz="14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Hosts</a:t>
            </a:r>
            <a:br>
              <a:rPr lang="en" sz="1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-Expenses &amp; experience for guest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-Complimentary registration to MLC’s 2024 Conference</a:t>
            </a:r>
            <a:br>
              <a:rPr lang="en" sz="1200" dirty="0">
                <a:latin typeface="Raleway"/>
                <a:ea typeface="Raleway"/>
                <a:cs typeface="Raleway"/>
                <a:sym typeface="Raleway"/>
              </a:rPr>
            </a:b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Timeline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160" name="Google Shape;160;p31"/>
          <p:cNvGraphicFramePr/>
          <p:nvPr/>
        </p:nvGraphicFramePr>
        <p:xfrm>
          <a:off x="323100" y="2393975"/>
          <a:ext cx="8522700" cy="719125"/>
        </p:xfrm>
        <a:graphic>
          <a:graphicData uri="http://schemas.openxmlformats.org/drawingml/2006/table">
            <a:tbl>
              <a:tblPr>
                <a:noFill/>
                <a:tableStyleId>{A76B81C4-15BC-4051-8A7C-DDCA283C80C7}</a:tableStyleId>
              </a:tblPr>
              <a:tblGrid>
                <a:gridCol w="7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191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2023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2024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1" name="Google Shape;161;p31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646175" y="1158862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OCT 2023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4294967295"/>
          </p:nvPr>
        </p:nvSpPr>
        <p:spPr>
          <a:xfrm>
            <a:off x="646175" y="1484276"/>
            <a:ext cx="231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Application Opens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022409" y="3668337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JAN 2024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4294967295"/>
          </p:nvPr>
        </p:nvSpPr>
        <p:spPr>
          <a:xfrm>
            <a:off x="3022400" y="3993750"/>
            <a:ext cx="2704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IP Participants Announced</a:t>
            </a:r>
            <a:endParaRPr sz="1400"/>
          </a:p>
        </p:txBody>
      </p:sp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719450" y="1158850"/>
            <a:ext cx="3248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Winter &amp; Spring 2024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4294967295"/>
          </p:nvPr>
        </p:nvSpPr>
        <p:spPr>
          <a:xfrm>
            <a:off x="3871850" y="1484275"/>
            <a:ext cx="29424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Participants travel to host sites.</a:t>
            </a:r>
            <a:endParaRPr sz="1400"/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6266750" y="3668325"/>
            <a:ext cx="2430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Late Spring 2024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4294967295"/>
          </p:nvPr>
        </p:nvSpPr>
        <p:spPr>
          <a:xfrm>
            <a:off x="6190550" y="3993750"/>
            <a:ext cx="20154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IP Participants reflect &amp; prepare a capstone presentation for the MLC community</a:t>
            </a:r>
            <a:endParaRPr sz="1400"/>
          </a:p>
        </p:txBody>
      </p:sp>
      <p:cxnSp>
        <p:nvCxnSpPr>
          <p:cNvPr id="170" name="Google Shape;170;p31"/>
          <p:cNvCxnSpPr/>
          <p:nvPr/>
        </p:nvCxnSpPr>
        <p:spPr>
          <a:xfrm>
            <a:off x="2961875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" name="Google Shape;171;p31"/>
          <p:cNvCxnSpPr/>
          <p:nvPr/>
        </p:nvCxnSpPr>
        <p:spPr>
          <a:xfrm rot="10800000">
            <a:off x="362615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2" name="Google Shape;172;p31"/>
          <p:cNvCxnSpPr/>
          <p:nvPr/>
        </p:nvCxnSpPr>
        <p:spPr>
          <a:xfrm>
            <a:off x="6193675" y="3232425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7239400" y="1194313"/>
            <a:ext cx="17418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JUL 2024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4294967295"/>
          </p:nvPr>
        </p:nvSpPr>
        <p:spPr>
          <a:xfrm>
            <a:off x="7163202" y="1519733"/>
            <a:ext cx="1741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IP Participants present @MLC Conference</a:t>
            </a:r>
            <a:endParaRPr sz="1400"/>
          </a:p>
        </p:txBody>
      </p:sp>
      <p:cxnSp>
        <p:nvCxnSpPr>
          <p:cNvPr id="175" name="Google Shape;175;p31"/>
          <p:cNvCxnSpPr/>
          <p:nvPr/>
        </p:nvCxnSpPr>
        <p:spPr>
          <a:xfrm rot="10800000">
            <a:off x="708700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6" name="Google Shape;176;p31"/>
          <p:cNvSpPr txBox="1">
            <a:spLocks noGrp="1"/>
          </p:cNvSpPr>
          <p:nvPr>
            <p:ph type="body" idx="4294967295"/>
          </p:nvPr>
        </p:nvSpPr>
        <p:spPr>
          <a:xfrm>
            <a:off x="1041202" y="3993750"/>
            <a:ext cx="19206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Application Closes</a:t>
            </a:r>
            <a:endParaRPr sz="1400"/>
          </a:p>
        </p:txBody>
      </p:sp>
      <p:cxnSp>
        <p:nvCxnSpPr>
          <p:cNvPr id="177" name="Google Shape;177;p31"/>
          <p:cNvCxnSpPr/>
          <p:nvPr/>
        </p:nvCxnSpPr>
        <p:spPr>
          <a:xfrm>
            <a:off x="980675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1041200" y="3678987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DEC 4 2023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Wait!</a:t>
            </a:r>
            <a:r>
              <a:rPr lang="en"/>
              <a:t> Application?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b="0"/>
              <a:t>(Don’t worry. It’s a few questions &amp; some creativity.)</a:t>
            </a:r>
            <a:endParaRPr sz="24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9500" y="-206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Application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053" y="673179"/>
            <a:ext cx="3555047" cy="416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75" y="673175"/>
            <a:ext cx="5405483" cy="416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978</Words>
  <Application>Microsoft Macintosh PowerPoint</Application>
  <PresentationFormat>On-screen Show (16:9)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Lato</vt:lpstr>
      <vt:lpstr>Raleway</vt:lpstr>
      <vt:lpstr>Arial</vt:lpstr>
      <vt:lpstr>Raleway Medium</vt:lpstr>
      <vt:lpstr>Simple Light</vt:lpstr>
      <vt:lpstr>Swiss</vt:lpstr>
      <vt:lpstr>MLC’s Instructor  Program</vt:lpstr>
      <vt:lpstr>What’s the MLC’S Instructor Program?</vt:lpstr>
      <vt:lpstr>What’s involved? Who can participate? What was that about the program being funded?</vt:lpstr>
      <vt:lpstr>PowerPoint Presentation</vt:lpstr>
      <vt:lpstr>PowerPoint Presentation</vt:lpstr>
      <vt:lpstr>PowerPoint Presentation</vt:lpstr>
      <vt:lpstr>Timeline</vt:lpstr>
      <vt:lpstr>Wait! Application? (Don’t worry. It’s a few questions &amp; some creativity.)</vt:lpstr>
      <vt:lpstr>Application</vt:lpstr>
      <vt:lpstr>PowerPoint Presentation</vt:lpstr>
      <vt:lpstr>PowerPoint Presentation</vt:lpstr>
      <vt:lpstr>PowerPoint Presentation</vt:lpstr>
      <vt:lpstr>Sample Week of MLC’s Instructor Program</vt:lpstr>
      <vt:lpstr>How will participants be selected?</vt:lpstr>
      <vt:lpstr>Rubric</vt:lpstr>
      <vt:lpstr>MLC’s Instructor 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MLC’s Instructor  Program</dc:title>
  <cp:lastModifiedBy>Salk Education</cp:lastModifiedBy>
  <cp:revision>3</cp:revision>
  <dcterms:modified xsi:type="dcterms:W3CDTF">2023-10-09T23:41:28Z</dcterms:modified>
</cp:coreProperties>
</file>